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10059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0189" autoAdjust="0"/>
  </p:normalViewPr>
  <p:slideViewPr>
    <p:cSldViewPr snapToGrid="0">
      <p:cViewPr varScale="1">
        <p:scale>
          <a:sx n="58" d="100"/>
          <a:sy n="58" d="100"/>
        </p:scale>
        <p:origin x="221" y="53"/>
      </p:cViewPr>
      <p:guideLst/>
    </p:cSldViewPr>
  </p:slideViewPr>
  <p:notesTextViewPr>
    <p:cViewPr>
      <p:scale>
        <a:sx n="1" d="1"/>
        <a:sy n="1" d="1"/>
      </p:scale>
      <p:origin x="0" y="-95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365"/>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sz="quarter" idx="1"/>
          </p:nvPr>
        </p:nvSpPr>
        <p:spPr>
          <a:xfrm>
            <a:off x="3884602" y="0"/>
            <a:ext cx="2971801" cy="504365"/>
          </a:xfrm>
          <a:prstGeom prst="rect">
            <a:avLst/>
          </a:prstGeom>
        </p:spPr>
        <p:txBody>
          <a:bodyPr vert="horz" lIns="92336" tIns="46168" rIns="92336" bIns="46168" rtlCol="0"/>
          <a:lstStyle>
            <a:lvl1pPr algn="r">
              <a:defRPr sz="1200"/>
            </a:lvl1pPr>
          </a:lstStyle>
          <a:p>
            <a:endParaRPr lang="en-GB"/>
          </a:p>
        </p:txBody>
      </p:sp>
      <p:sp>
        <p:nvSpPr>
          <p:cNvPr id="4" name="Footer Placeholder 3"/>
          <p:cNvSpPr>
            <a:spLocks noGrp="1"/>
          </p:cNvSpPr>
          <p:nvPr>
            <p:ph type="ftr" sz="quarter" idx="2"/>
          </p:nvPr>
        </p:nvSpPr>
        <p:spPr>
          <a:xfrm>
            <a:off x="0" y="9555624"/>
            <a:ext cx="2971801" cy="504365"/>
          </a:xfrm>
          <a:prstGeom prst="rect">
            <a:avLst/>
          </a:prstGeom>
        </p:spPr>
        <p:txBody>
          <a:bodyPr vert="horz" lIns="92336" tIns="46168" rIns="92336" bIns="46168" rtlCol="0" anchor="b"/>
          <a:lstStyle>
            <a:lvl1pPr algn="l">
              <a:defRPr sz="1200"/>
            </a:lvl1pPr>
          </a:lstStyle>
          <a:p>
            <a:endParaRPr lang="en-GB"/>
          </a:p>
        </p:txBody>
      </p:sp>
      <p:sp>
        <p:nvSpPr>
          <p:cNvPr id="5" name="Slide Number Placeholder 4"/>
          <p:cNvSpPr>
            <a:spLocks noGrp="1"/>
          </p:cNvSpPr>
          <p:nvPr>
            <p:ph type="sldNum" sz="quarter" idx="3"/>
          </p:nvPr>
        </p:nvSpPr>
        <p:spPr>
          <a:xfrm>
            <a:off x="3884602" y="9555624"/>
            <a:ext cx="2971801" cy="504365"/>
          </a:xfrm>
          <a:prstGeom prst="rect">
            <a:avLst/>
          </a:prstGeom>
        </p:spPr>
        <p:txBody>
          <a:bodyPr vert="horz" lIns="92336" tIns="46168" rIns="92336" bIns="46168" rtlCol="0" anchor="b"/>
          <a:lstStyle>
            <a:lvl1pPr algn="r">
              <a:defRPr sz="1200"/>
            </a:lvl1pPr>
          </a:lstStyle>
          <a:p>
            <a:fld id="{0A567C78-005F-434C-856B-B397EDA32542}" type="slidenum">
              <a:rPr lang="en-GB" smtClean="0"/>
              <a:t>‹#›</a:t>
            </a:fld>
            <a:endParaRPr lang="en-GB"/>
          </a:p>
        </p:txBody>
      </p:sp>
    </p:spTree>
    <p:extLst>
      <p:ext uri="{BB962C8B-B14F-4D97-AF65-F5344CB8AC3E}">
        <p14:creationId xmlns:p14="http://schemas.microsoft.com/office/powerpoint/2010/main" val="273188400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746"/>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idx="1"/>
          </p:nvPr>
        </p:nvSpPr>
        <p:spPr>
          <a:xfrm>
            <a:off x="3884613" y="0"/>
            <a:ext cx="2971801" cy="504746"/>
          </a:xfrm>
          <a:prstGeom prst="rect">
            <a:avLst/>
          </a:prstGeom>
        </p:spPr>
        <p:txBody>
          <a:bodyPr vert="horz" lIns="92336" tIns="46168" rIns="92336" bIns="46168" rtlCol="0"/>
          <a:lstStyle>
            <a:lvl1pPr algn="r">
              <a:defRPr sz="1200"/>
            </a:lvl1pPr>
          </a:lstStyle>
          <a:p>
            <a:endParaRPr lang="en-GB"/>
          </a:p>
        </p:txBody>
      </p:sp>
      <p:sp>
        <p:nvSpPr>
          <p:cNvPr id="4" name="Slide Image Placeholder 3"/>
          <p:cNvSpPr>
            <a:spLocks noGrp="1" noRot="1" noChangeAspect="1"/>
          </p:cNvSpPr>
          <p:nvPr>
            <p:ph type="sldImg" idx="2"/>
          </p:nvPr>
        </p:nvSpPr>
        <p:spPr>
          <a:xfrm>
            <a:off x="411163" y="1257300"/>
            <a:ext cx="6035675" cy="3395663"/>
          </a:xfrm>
          <a:prstGeom prst="rect">
            <a:avLst/>
          </a:prstGeom>
          <a:noFill/>
          <a:ln w="12700">
            <a:solidFill>
              <a:prstClr val="black"/>
            </a:solidFill>
          </a:ln>
        </p:spPr>
        <p:txBody>
          <a:bodyPr vert="horz" lIns="92336" tIns="46168" rIns="92336" bIns="46168" rtlCol="0" anchor="ctr"/>
          <a:lstStyle/>
          <a:p>
            <a:endParaRPr lang="en-GB"/>
          </a:p>
        </p:txBody>
      </p:sp>
      <p:sp>
        <p:nvSpPr>
          <p:cNvPr id="5" name="Notes Placeholder 4"/>
          <p:cNvSpPr>
            <a:spLocks noGrp="1"/>
          </p:cNvSpPr>
          <p:nvPr>
            <p:ph type="body" sz="quarter" idx="3"/>
          </p:nvPr>
        </p:nvSpPr>
        <p:spPr>
          <a:xfrm>
            <a:off x="685801" y="4841370"/>
            <a:ext cx="5486400" cy="3961120"/>
          </a:xfrm>
          <a:prstGeom prst="rect">
            <a:avLst/>
          </a:prstGeom>
        </p:spPr>
        <p:txBody>
          <a:bodyPr vert="horz" lIns="92336" tIns="46168" rIns="92336" bIns="461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5243"/>
            <a:ext cx="2971801" cy="504745"/>
          </a:xfrm>
          <a:prstGeom prst="rect">
            <a:avLst/>
          </a:prstGeom>
        </p:spPr>
        <p:txBody>
          <a:bodyPr vert="horz" lIns="92336" tIns="46168" rIns="92336" bIns="46168"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55243"/>
            <a:ext cx="2971801" cy="504745"/>
          </a:xfrm>
          <a:prstGeom prst="rect">
            <a:avLst/>
          </a:prstGeom>
        </p:spPr>
        <p:txBody>
          <a:bodyPr vert="horz" lIns="92336" tIns="46168" rIns="92336" bIns="46168" rtlCol="0" anchor="b"/>
          <a:lstStyle>
            <a:lvl1pPr algn="r">
              <a:defRPr sz="1200"/>
            </a:lvl1pPr>
          </a:lstStyle>
          <a:p>
            <a:fld id="{D23DC963-9104-42D8-950B-1857B53AE0B7}" type="slidenum">
              <a:rPr lang="en-GB" smtClean="0"/>
              <a:t>‹#›</a:t>
            </a:fld>
            <a:endParaRPr lang="en-GB"/>
          </a:p>
        </p:txBody>
      </p:sp>
    </p:spTree>
    <p:extLst>
      <p:ext uri="{BB962C8B-B14F-4D97-AF65-F5344CB8AC3E}">
        <p14:creationId xmlns:p14="http://schemas.microsoft.com/office/powerpoint/2010/main" val="778612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xxxWv6PM4E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8. VEGYÜNK LEVEGŐT, PIHENJÜNK!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Téma:</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 pihenés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Nyomtassuk ki a segédanyagok (8.sz.) képeit, amilyen nagy méretben csak lehet, és helyezzük őket a terem falára!</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Legyen 4-6 „imasátor” a teremben: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Lásd például Karen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Holfords</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100 kreatív imaötlet gyermekeknek és felnőtteknek c. könyvét!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530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Bemelegítés: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1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Ne szóljunk rá a tinikre, hogy maradjanak csendben.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Menjünk előre és csak álljunk ott.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Figyeljük meg, mennyi időbe telik, míg elcsendesednek.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Utána kérjük meg őket, maradjanak teljesen nyugodtan kettő egész percig.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pihenésről fogunk beszélgetni és tanulni!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noProof="0" dirty="0" smtClean="0">
                <a:effectLst/>
                <a:latin typeface="Calibri" panose="020F0502020204030204" pitchFamily="34" charset="0"/>
                <a:ea typeface="Calibri" panose="020F0502020204030204" pitchFamily="34" charset="0"/>
                <a:cs typeface="Times New Roman" panose="02020603050405020304" pitchFamily="18" charset="0"/>
              </a:rPr>
              <a:t>Aludjatok jól</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noProof="0" dirty="0" smtClean="0">
                <a:effectLst/>
                <a:latin typeface="Calibri" panose="020F0502020204030204" pitchFamily="34" charset="0"/>
                <a:ea typeface="Calibri" panose="020F0502020204030204" pitchFamily="34" charset="0"/>
                <a:cs typeface="Times New Roman" panose="02020603050405020304" pitchFamily="18" charset="0"/>
              </a:rPr>
              <a:t>Reggeli, vagy esti típus vagy?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Használjuk a kék és narancsszínű kártyákat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noProof="0" dirty="0" smtClean="0">
                <a:effectLst/>
                <a:latin typeface="Calibri" panose="020F0502020204030204" pitchFamily="34" charset="0"/>
                <a:ea typeface="Calibri" panose="020F0502020204030204" pitchFamily="34" charset="0"/>
                <a:cs typeface="Times New Roman" panose="02020603050405020304" pitchFamily="18" charset="0"/>
              </a:rPr>
              <a:t>Alszol kilenc órát, vagy többet naponta?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Használjuk a kék és narancsszínű kártyákat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noProof="0" dirty="0" smtClean="0">
                <a:effectLst/>
                <a:latin typeface="Calibri" panose="020F0502020204030204" pitchFamily="34" charset="0"/>
                <a:ea typeface="Calibri" panose="020F0502020204030204" pitchFamily="34" charset="0"/>
                <a:cs typeface="Times New Roman" panose="02020603050405020304" pitchFamily="18" charset="0"/>
              </a:rPr>
              <a:t>Meghízol, ha nem alszol eleget.</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 Használjuk a kék és narancsszínű kártyákat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túl kevés alvás az egyik tényező, aminek köze van a túlsúlyhoz. A kevés éjszakai alvás és az elhízás kapcsolatban állnak. Sokkal nagyobb eséllyel hízik el az, aki éjszakánként hat óránál kevesebbet alszik</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000" dirty="0" smtClean="0">
                <a:effectLst/>
                <a:latin typeface="Calibri" panose="020F0502020204030204" pitchFamily="34" charset="0"/>
                <a:ea typeface="Calibri" panose="020F0502020204030204" pitchFamily="34" charset="0"/>
                <a:cs typeface="Times New Roman" panose="02020603050405020304" pitchFamily="18" charset="0"/>
              </a:rPr>
              <a:t>Hivatkozás: </a:t>
            </a:r>
            <a:r>
              <a:rPr lang="hu-HU" sz="1000" dirty="0" err="1" smtClean="0">
                <a:effectLst/>
                <a:latin typeface="Calibri" panose="020F0502020204030204" pitchFamily="34" charset="0"/>
                <a:ea typeface="Calibri" panose="020F0502020204030204" pitchFamily="34" charset="0"/>
                <a:cs typeface="Times New Roman" panose="02020603050405020304" pitchFamily="18" charset="0"/>
              </a:rPr>
              <a:t>Kristen</a:t>
            </a:r>
            <a:r>
              <a:rPr lang="hu-HU" sz="1000" dirty="0" smtClean="0">
                <a:effectLst/>
                <a:latin typeface="Calibri" panose="020F0502020204030204" pitchFamily="34" charset="0"/>
                <a:ea typeface="Calibri" panose="020F0502020204030204" pitchFamily="34" charset="0"/>
                <a:cs typeface="Times New Roman" panose="02020603050405020304" pitchFamily="18" charset="0"/>
              </a:rPr>
              <a:t> L. </a:t>
            </a:r>
            <a:r>
              <a:rPr lang="hu-HU" sz="1000" dirty="0" err="1" smtClean="0">
                <a:effectLst/>
                <a:latin typeface="Calibri" panose="020F0502020204030204" pitchFamily="34" charset="0"/>
                <a:ea typeface="Calibri" panose="020F0502020204030204" pitchFamily="34" charset="0"/>
                <a:cs typeface="Times New Roman" panose="02020603050405020304" pitchFamily="18" charset="0"/>
              </a:rPr>
              <a:t>Knutson</a:t>
            </a:r>
            <a:r>
              <a:rPr lang="hu-HU" sz="1000" dirty="0" smtClean="0">
                <a:effectLst/>
                <a:latin typeface="Calibri" panose="020F0502020204030204" pitchFamily="34" charset="0"/>
                <a:ea typeface="Calibri" panose="020F0502020204030204" pitchFamily="34" charset="0"/>
                <a:cs typeface="Times New Roman" panose="02020603050405020304" pitchFamily="18" charset="0"/>
              </a:rPr>
              <a:t>: Szerepet játszik-e a nem elegendő alvás az elhízásban?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Szeretek aludni</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Használjuk a kék és narancsszínű kártyákat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Egyeseknek hobbi, másoknak szükséges rossz az alvás. Tény, hogy szükségünk van hosszabb rövidebb alvásra, hogy nappal teljesíteni tudjunk. Körülbelül életünk egyharmadát töltjük alvással. Erre valóban szükség van!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ded</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too</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Mindennap fel kell töltenünk akkumulátorunkat a következő napra.</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noProof="0" dirty="0" smtClean="0">
                <a:effectLst/>
                <a:latin typeface="Calibri" panose="020F0502020204030204" pitchFamily="34" charset="0"/>
                <a:ea typeface="Calibri" panose="020F0502020204030204" pitchFamily="34" charset="0"/>
                <a:cs typeface="Times New Roman" panose="02020603050405020304" pitchFamily="18" charset="0"/>
              </a:rPr>
              <a:t>Mindennap alszom legalább nyolc órát.</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 Használjuk a kék és narancsszínű kártyákat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Az alváshiány következményei</a:t>
            </a:r>
            <a:endParaRPr lang="hu-HU" sz="11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kevésbé tudunk koncentrálni</a:t>
            </a:r>
            <a:endParaRPr lang="hu-HU" sz="11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kevésbé vagyunk éberek (sok közlekedési baleset okozója</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könnyebben elveszítjük önkontrollunkat </a:t>
            </a:r>
            <a:endParaRPr lang="hu-HU" sz="11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saját tetteinket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is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kevésbé értjük </a:t>
            </a:r>
            <a:endParaRPr lang="hu-HU" sz="11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Kutatások kimutatták, hogy a későn aludni térő tizenévesek kevesebbet érnek el, rosszabbak a jegyeik és  nagy valószínűséggel több fizikai és lelki problémájuk van. A felnőtteknek átlagosan napi nyolc óra alvásra van szükségük. A tinédzsereknek még többre! Számukra napi tíz óra alvás ajánlott. Ez bizony gond, mert ők későn szeretnének lefeküdni és későn ébredni,  de az iskola miatt korán kell kelniük</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Hivatkozás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Health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Behavior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News Service, part of the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Center</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for Advancing Health (2013, November 10).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Későn fekvő tinik rossz osztályzatokkal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(Teens with late bedtimes have lower grades.)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Csupán mentális helyreállítás történik az alvás során.</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Használjuk</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kék és narancsszínű kártyákat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Az alvás nagyon jót tesz lelkiállapotunknak, de jó fizikai állapotunk is az éjszakai alvásnak köszönhető.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többivel ellentétben egyetlen testrészünk marad aktív: az agyunk. Szívverésünk lelassul, légzésünk nyugodtabbá válik és testhőmérsékletünk is lecsökken.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Kérdezzük meg: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mi a legjobb tanács, amit az alvással kapcsolatban adhatunk?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legjobb, ha:</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1. Állandó alvás-ébrenlét ritmusunk van. Menjünk aludni, amikor fáradtak vagyunk, lehetőleg mindig azonos időben!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2. Ne maradjunk ágyban, ha már felébredtünk! ha 20 percen belül nem tudunk elaludni, keljünk fel és csináljunk valamit,ami kikapcsol. Például, olvassunk, míg el nem álmosodunk!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3. Készítsük fel testünket a pihenésre a nap végén! Ne foglalkozzunk multimédiával (semmi képernyő, semmi izgalmas film, semmi fehér, vagy kék fény). Ne végezzünk elalvás előtt erőteljes mozgást! Piros, vagy sárga fényű lámpát használjunk és legyünk félhomályban néhány órával lefekvés előtt.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4. Ne igyunk kávét, vagy koffeintartalmú üdítőitalt se délután, se este. Semmiféle serkentőszert ne fogyasszunk! Egy csésze forró ital, tej, vagy tea segíthet. Az alkohol nem segíti az éjszakai alvást. Tartózkodjunk tőle!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5. Elsötétített, hűvös szobában aludjunk!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6. Ne engedjük házi kedvenceinket az ágyunkba!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 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tornát hagyjuk abba jóval az alvásidő előtt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fizikai megterhelés jót tesz az éj</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a:t>
            </a:r>
            <a:r>
              <a:rPr lang="hu-HU" sz="1200" noProof="0" dirty="0" err="1" smtClean="0">
                <a:effectLst/>
                <a:latin typeface="Calibri" panose="020F0502020204030204" pitchFamily="34" charset="0"/>
                <a:ea typeface="Calibri" panose="020F0502020204030204" pitchFamily="34" charset="0"/>
                <a:cs typeface="Times New Roman" panose="02020603050405020304" pitchFamily="18" charset="0"/>
              </a:rPr>
              <a:t>zakai</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 alvásnak, de nem közvetlen lefekvés előtt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8.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Kerüljük a nehéz ételek fogyasztását késő este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Imádkozzunk és írjunk le egy papírra, vagy kis füzetbe mindent amin töprengünk, vagy ami aggaszt. Így Istenre hagyhatjuk minden gondunkat. Letehetjük aggodalmainkkal teli hátizsákunkat. Ha így teszünk, valóban megpihenhetünk, és másnap reggel fittebben ébredünk, így hátizsákunkat is könnyebb lesz cipelni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noProof="0" dirty="0" smtClean="0">
                <a:effectLst/>
                <a:latin typeface="Calibri" panose="020F0502020204030204" pitchFamily="34" charset="0"/>
                <a:ea typeface="Calibri" panose="020F0502020204030204" pitchFamily="34" charset="0"/>
                <a:cs typeface="Times New Roman" panose="02020603050405020304" pitchFamily="18" charset="0"/>
              </a:rPr>
              <a:t>Mosol naponta egyszer, vagy kétszer fogat?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 Használjuk a kék és narancsszínű kártyákat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Egészségtelen, kockázatos viselkedés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Most az alkoholról, drogokról, dohányzásról, túl sok, vagy túl kevés étel fogyasztásáról, a 18 éves kor előtti szexuális életről lesz szó.  Az étkezési rendellenességekről (anorexia, bulimia, extrém diéták), az önsanyargatásról. Például, amikor valaki végtagjait pengével vagdosva kárt tesz magában.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Videó az alvásról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https://www.youtube.com/watch?v=xxxWv6PM4EM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Összefoglalás:</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Jól szeretnél kinézni? Nem szeretnél meghízni? Szeretnél még könnyebben tanulni? Aludj hát eleget!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2</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64275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Szünet az időben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Olvassunk most a pihenőidőről!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1Mózes 2:1-3</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És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elvégezteték</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az ég és a föld, és azoknak minden serege. Mikor pedig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elvégezé</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Isten hetednapon az ő munkáját, amelyet alkotott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vala</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megszűnék</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 hetedik napon minden munkájától, amelyet alkotott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vala</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És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megáldá</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Isten a hetedik napot, és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megszentelé</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azt; mivelhogy azon szűnt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vala</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meg minden munkájától, melyet teremtve szerzett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vala</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Isten.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Egy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nap,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amikor leállsz összes mindennapi tevékenységeddel, hogy újra Istennek szenteld magad. Ezt mások segítésével is megteheted (közösségi, önkéntes munka). Istent tükrözöd vissza, amikor másoknak segítesz, Őt mutatod be, ha megújítasz valakit. Megváltozik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fontossági sorrended és a perspektívád is kitágul: megtanulod a többieket Isten szemével nézni.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szombat a közösségi együttlét napja, és ez nagyon egészséges! </a:t>
            </a:r>
            <a:endParaRPr lang="hu-HU" sz="11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Ti mit csináltok szombaton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tett Jézus szombatnapon? Legyen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Ő 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példaképünk</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noProof="0" dirty="0" smtClean="0">
                <a:effectLst/>
                <a:latin typeface="Calibri" panose="020F0502020204030204" pitchFamily="34" charset="0"/>
                <a:ea typeface="Calibri" panose="020F0502020204030204" pitchFamily="34" charset="0"/>
                <a:cs typeface="Times New Roman" panose="02020603050405020304" pitchFamily="18" charset="0"/>
              </a:rPr>
              <a:t>Tartsunk egy kis szünetet!</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Idézzük fel a pozitív megjegyzéseket, amikor két egész percig nyugton kellett maradniuk a lányoknak</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Arra bátorítalak benneteket, hogy minden nap tartsatok egy kis szünetet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Mindnyájunknak megvan az oka rá, miért nem tartja elsődlegesnek a pihenést. Egyesek nagyon öntörvényűek. Mások a fájdalom és csalódás elkerülése érdekében folyton foglalatoskodnak valamivel. Mások azért szorgoskodnak egyfolytában, hogy mások kedvében járjanak, vagy megpróbáljanak lépést tartani velük</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Elfoglalt, elfoglalt, elfoglal</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De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mivel</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mindennapi élet kimerítő hajszájában gyakran így panaszkodunk: “Oly sok tennivalóm lenne, és olyan kevés időm!” Csendesen így imádkozzunk inkább:</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Uram,  olyan fáradt vagyok, segíts rajtam kérlek!” </a:t>
            </a:r>
            <a:br>
              <a:rPr lang="hu-HU" sz="1200" dirty="0" smtClean="0">
                <a:effectLst/>
                <a:latin typeface="Calibri" panose="020F0502020204030204" pitchFamily="34" charset="0"/>
                <a:ea typeface="Calibri" panose="020F0502020204030204" pitchFamily="34" charset="0"/>
                <a:cs typeface="Times New Roman" panose="02020603050405020304" pitchFamily="18" charset="0"/>
              </a:rPr>
            </a:b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És Isten pontosan azt fogja tenni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ha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megkérjük</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rá</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Talán nincs mindig sok időnk az imádkozásra, de sminkelés közben is imádkozhatunk, vagy a mosdóba tartva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Zuhanyozás közben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Arra buzdítalak benneteket, törekedjetek minden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nap </a:t>
            </a: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időt tölteni Istennel egy nyugodt helyen. Töltsetek időt azzal, Aki a legjobban szeret benneteket! Nála megtaláljátok az élethez szükséges erőt és a békességet, amire vágytok</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Döntsétek el, hogy az imádkozás elsődleges fontosságú legyen minden nap! Illesszétek be a napirendetekbe! Beszélgessetek Istennel, bízzatok benne, pihenjetek meg legbelül, akár a tanítás alatt is! Még fel is nézhettek, és mosolyogva, halkan csak ennyit mondjatok: Köszönöm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noProof="0" dirty="0" smtClean="0">
                <a:effectLst/>
                <a:latin typeface="Calibri" panose="020F0502020204030204" pitchFamily="34" charset="0"/>
                <a:ea typeface="Calibri" panose="020F0502020204030204" pitchFamily="34" charset="0"/>
                <a:cs typeface="Times New Roman" panose="02020603050405020304" pitchFamily="18" charset="0"/>
              </a:rPr>
              <a:t>Lehetnek zsúfoltak a napjaitok, a szíveteknek mégsem kell üresnek, vagy aggodalmasnak lennie. A hatásos imádság saját gondolataink elengedésével kezdődik. Kapcsolódjunk Istenhez, engedjük, hogy általunk dolgozzon. Majd élvezzük a szeretet és békességet a szabadságot és erőt, amit Tőle kaptunk</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u="sng" dirty="0" smtClean="0">
                <a:effectLst/>
                <a:latin typeface="Calibri" panose="020F0502020204030204" pitchFamily="34" charset="0"/>
                <a:ea typeface="Calibri" panose="020F0502020204030204" pitchFamily="34" charset="0"/>
                <a:cs typeface="Times New Roman" panose="02020603050405020304" pitchFamily="18" charset="0"/>
              </a:rPr>
              <a:t>Az imádság: oázis az időben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Életünk könnyen kicsúszhat a kezünkből, de akkor nem, ha az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imádkozást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első helyre tesszük!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Járjunk körbe a teremben és álljunk meg csendesen valamelyik „imasátornál”. Olvassunk fel egy imádságot!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3</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409909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Naplóbejegyzés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600"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Minden nap időt szakítok rá, hogy egyedül tudjak imádkozni, vagy felolvassak egy imádságot. Legalább naponta egy percet.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Határozd el, mikor fogod ezt megtenni!.</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Rögzítsd ezt a naplódba és használd az ima-kavicsot!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4</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23431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u="sng" dirty="0" smtClean="0">
                <a:effectLst/>
                <a:latin typeface="Calibri" panose="020F0502020204030204" pitchFamily="34" charset="0"/>
                <a:ea typeface="Calibri" panose="020F0502020204030204" pitchFamily="34" charset="0"/>
                <a:cs typeface="Times New Roman" panose="02020603050405020304" pitchFamily="18" charset="0"/>
              </a:rPr>
              <a:t>Imakavics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Szükségünk lesz: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egy nagyobb kavicsra (akkorára, mint az öklünk)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festékre és ecsetre</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fessük be és lakkozzuk a kavicsot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nyomtassuk ki az alábbi szöveget vastag kartonpapírra! Adjunk minden tininek egy kártyát!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u="sng"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Én vagyok az imakavicsod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Nappal tartsál a párnádon!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Amikor este a párnára hajtod a fejed, észre fogod venni, hogy ott vagyok.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Emlékeztetlek rá, hogy imádkozni akartál.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Imádkozás után tegyél a padlóra!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Így másnap reggel is segíteni fogok neked.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Rám lépsz, amikor felkelsz.</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Emlékeztetlek, hogy reggel is imádkozz, mielőtt elindulsz.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Tegyél újra a párnádra, hogy újra segíthessek!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Mennyei Atyád szeret és gondoskodik rólad, ezért hallani akar téged! </a:t>
            </a:r>
            <a:endParaRPr lang="hu-HU" sz="11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5</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39333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1/9/2018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1/9/2018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8. </a:t>
            </a:r>
            <a:r>
              <a:rPr lang="hu-HU" dirty="0" smtClean="0"/>
              <a:t>Pihenjünk!</a:t>
            </a:r>
            <a:endParaRPr lang="en-GB" dirty="0"/>
          </a:p>
        </p:txBody>
      </p:sp>
      <p:sp>
        <p:nvSpPr>
          <p:cNvPr id="3" name="Subtitle 2"/>
          <p:cNvSpPr>
            <a:spLocks noGrp="1"/>
          </p:cNvSpPr>
          <p:nvPr>
            <p:ph type="subTitle" idx="1"/>
          </p:nvPr>
        </p:nvSpPr>
        <p:spPr/>
        <p:txBody>
          <a:bodyPr/>
          <a:lstStyle/>
          <a:p>
            <a:r>
              <a:rPr lang="hu-HU" dirty="0" smtClean="0"/>
              <a:t>Egészséges életmód</a:t>
            </a:r>
            <a:endParaRPr lang="en-GB" dirty="0"/>
          </a:p>
        </p:txBody>
      </p:sp>
      <p:pic>
        <p:nvPicPr>
          <p:cNvPr id="4" name="Picture 3"/>
          <p:cNvPicPr>
            <a:picLocks noChangeAspect="1"/>
          </p:cNvPicPr>
          <p:nvPr/>
        </p:nvPicPr>
        <p:blipFill>
          <a:blip r:embed="rId3"/>
          <a:stretch>
            <a:fillRect/>
          </a:stretch>
        </p:blipFill>
        <p:spPr>
          <a:xfrm>
            <a:off x="10084488" y="5005137"/>
            <a:ext cx="1223090" cy="1680736"/>
          </a:xfrm>
          <a:prstGeom prst="rect">
            <a:avLst/>
          </a:prstGeom>
        </p:spPr>
      </p:pic>
    </p:spTree>
    <p:extLst>
      <p:ext uri="{BB962C8B-B14F-4D97-AF65-F5344CB8AC3E}">
        <p14:creationId xmlns:p14="http://schemas.microsoft.com/office/powerpoint/2010/main" val="115365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6088"/>
            <a:ext cx="3814159" cy="1618396"/>
          </a:xfrm>
        </p:spPr>
        <p:txBody>
          <a:bodyPr/>
          <a:lstStyle/>
          <a:p>
            <a:r>
              <a:rPr lang="hu-HU" dirty="0" smtClean="0"/>
              <a:t>Pihenjünk! </a:t>
            </a:r>
            <a:endParaRPr lang="en-GB" dirty="0"/>
          </a:p>
        </p:txBody>
      </p:sp>
      <p:sp>
        <p:nvSpPr>
          <p:cNvPr id="4" name="Text Placeholder 3"/>
          <p:cNvSpPr>
            <a:spLocks noGrp="1"/>
          </p:cNvSpPr>
          <p:nvPr>
            <p:ph type="body" sz="half" idx="2"/>
          </p:nvPr>
        </p:nvSpPr>
        <p:spPr/>
        <p:txBody>
          <a:bodyPr>
            <a:normAutofit/>
          </a:bodyPr>
          <a:lstStyle/>
          <a:p>
            <a:r>
              <a:rPr lang="hu-HU" sz="3600" b="1" dirty="0" smtClean="0"/>
              <a:t>Bemelegítés</a:t>
            </a:r>
            <a:endParaRPr lang="en-GB" sz="3600" b="1" dirty="0"/>
          </a:p>
        </p:txBody>
      </p:sp>
      <p:pic>
        <p:nvPicPr>
          <p:cNvPr id="6" name="Picture 2" descr="Image result for res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6163" y="1403219"/>
            <a:ext cx="6251575" cy="3500699"/>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5380382" y="5155096"/>
            <a:ext cx="5618921" cy="830997"/>
          </a:xfrm>
          <a:prstGeom prst="rect">
            <a:avLst/>
          </a:prstGeom>
          <a:noFill/>
        </p:spPr>
        <p:txBody>
          <a:bodyPr wrap="square" rtlCol="0">
            <a:spAutoFit/>
          </a:bodyPr>
          <a:lstStyle/>
          <a:p>
            <a:pPr algn="ctr"/>
            <a:r>
              <a:rPr lang="hu-HU" sz="4800" b="1" dirty="0" smtClean="0">
                <a:latin typeface="Harrington" panose="04040505050A02020702" pitchFamily="82" charset="0"/>
              </a:rPr>
              <a:t>Pihenés</a:t>
            </a:r>
            <a:endParaRPr lang="hu-HU" sz="4800" b="1" dirty="0">
              <a:latin typeface="Harrington" panose="04040505050A02020702" pitchFamily="82" charset="0"/>
            </a:endParaRPr>
          </a:p>
        </p:txBody>
      </p:sp>
    </p:spTree>
    <p:extLst>
      <p:ext uri="{BB962C8B-B14F-4D97-AF65-F5344CB8AC3E}">
        <p14:creationId xmlns:p14="http://schemas.microsoft.com/office/powerpoint/2010/main" val="154934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6088"/>
            <a:ext cx="3730077" cy="1618396"/>
          </a:xfrm>
        </p:spPr>
        <p:txBody>
          <a:bodyPr/>
          <a:lstStyle/>
          <a:p>
            <a:r>
              <a:rPr lang="en-GB" dirty="0"/>
              <a:t>	</a:t>
            </a:r>
            <a:r>
              <a:rPr lang="hu-HU" dirty="0" smtClean="0"/>
              <a:t>Pihenjünk meg!</a:t>
            </a:r>
            <a:endParaRPr lang="en-GB" dirty="0"/>
          </a:p>
        </p:txBody>
      </p:sp>
      <p:sp>
        <p:nvSpPr>
          <p:cNvPr id="4" name="Text Placeholder 3"/>
          <p:cNvSpPr>
            <a:spLocks noGrp="1"/>
          </p:cNvSpPr>
          <p:nvPr>
            <p:ph type="body" sz="half" idx="2"/>
          </p:nvPr>
        </p:nvSpPr>
        <p:spPr/>
        <p:txBody>
          <a:bodyPr>
            <a:normAutofit/>
          </a:bodyPr>
          <a:lstStyle/>
          <a:p>
            <a:r>
              <a:rPr lang="en-GB" sz="3600" b="1" dirty="0"/>
              <a:t> </a:t>
            </a:r>
          </a:p>
        </p:txBody>
      </p:sp>
      <p:pic>
        <p:nvPicPr>
          <p:cNvPr id="6"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6163" y="1392562"/>
            <a:ext cx="6251575" cy="352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4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Pihenjünk! </a:t>
            </a:r>
            <a:endParaRPr lang="en-GB" dirty="0"/>
          </a:p>
        </p:txBody>
      </p:sp>
      <p:sp>
        <p:nvSpPr>
          <p:cNvPr id="4" name="Text Placeholder 3"/>
          <p:cNvSpPr>
            <a:spLocks noGrp="1"/>
          </p:cNvSpPr>
          <p:nvPr>
            <p:ph type="body" sz="half" idx="2"/>
          </p:nvPr>
        </p:nvSpPr>
        <p:spPr>
          <a:xfrm>
            <a:off x="927653" y="2340251"/>
            <a:ext cx="3870152" cy="3600311"/>
          </a:xfrm>
        </p:spPr>
        <p:txBody>
          <a:bodyPr>
            <a:normAutofit/>
          </a:bodyPr>
          <a:lstStyle/>
          <a:p>
            <a:r>
              <a:rPr lang="hu-HU" sz="3600" b="1" dirty="0" smtClean="0"/>
              <a:t>Naplóbejegyzés</a:t>
            </a:r>
            <a:endParaRPr lang="en-GB" sz="3600" b="1" dirty="0"/>
          </a:p>
        </p:txBody>
      </p:sp>
      <p:pic>
        <p:nvPicPr>
          <p:cNvPr id="5" name="Content Placeholder 4"/>
          <p:cNvPicPr>
            <a:picLocks noGrp="1" noChangeAspect="1"/>
          </p:cNvPicPr>
          <p:nvPr>
            <p:ph idx="1"/>
          </p:nvPr>
        </p:nvPicPr>
        <p:blipFill rotWithShape="1">
          <a:blip r:embed="rId3"/>
          <a:srcRect l="7281" t="966" r="7281" b="966"/>
          <a:stretch/>
        </p:blipFill>
        <p:spPr>
          <a:xfrm rot="5400000">
            <a:off x="5224385" y="1333718"/>
            <a:ext cx="3087069" cy="3585988"/>
          </a:xfrm>
        </p:spPr>
      </p:pic>
      <p:pic>
        <p:nvPicPr>
          <p:cNvPr id="6" name="Picture 5"/>
          <p:cNvPicPr>
            <a:picLocks noChangeAspect="1"/>
          </p:cNvPicPr>
          <p:nvPr/>
        </p:nvPicPr>
        <p:blipFill>
          <a:blip r:embed="rId4"/>
          <a:stretch>
            <a:fillRect/>
          </a:stretch>
        </p:blipFill>
        <p:spPr>
          <a:xfrm rot="5400000">
            <a:off x="7385594" y="2941421"/>
            <a:ext cx="3627401" cy="2720551"/>
          </a:xfrm>
          <a:prstGeom prst="rect">
            <a:avLst/>
          </a:prstGeom>
        </p:spPr>
      </p:pic>
    </p:spTree>
    <p:extLst>
      <p:ext uri="{BB962C8B-B14F-4D97-AF65-F5344CB8AC3E}">
        <p14:creationId xmlns:p14="http://schemas.microsoft.com/office/powerpoint/2010/main" val="228729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Pihenjünk meg! </a:t>
            </a:r>
            <a:endParaRPr lang="en-GB" dirty="0"/>
          </a:p>
        </p:txBody>
      </p:sp>
      <p:sp>
        <p:nvSpPr>
          <p:cNvPr id="4" name="Text Placeholder 3"/>
          <p:cNvSpPr>
            <a:spLocks noGrp="1"/>
          </p:cNvSpPr>
          <p:nvPr>
            <p:ph type="body" sz="half" idx="2"/>
          </p:nvPr>
        </p:nvSpPr>
        <p:spPr/>
        <p:txBody>
          <a:bodyPr>
            <a:normAutofit/>
          </a:bodyPr>
          <a:lstStyle/>
          <a:p>
            <a:r>
              <a:rPr lang="hu-HU" sz="3600" b="1" dirty="0" smtClean="0"/>
              <a:t>Imádság</a:t>
            </a:r>
            <a:endParaRPr lang="en-GB" sz="3600" b="1" dirty="0"/>
          </a:p>
        </p:txBody>
      </p:sp>
      <p:pic>
        <p:nvPicPr>
          <p:cNvPr id="6" name="Picture 2" descr="Image result for prayer sto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6163" y="1061245"/>
            <a:ext cx="6251575" cy="418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85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180</TotalTime>
  <Words>37</Words>
  <Application>Microsoft Office PowerPoint</Application>
  <PresentationFormat>Szélesvásznú</PresentationFormat>
  <Paragraphs>144</Paragraphs>
  <Slides>5</Slides>
  <Notes>5</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5</vt:i4>
      </vt:variant>
    </vt:vector>
  </HeadingPairs>
  <TitlesOfParts>
    <vt:vector size="11" baseType="lpstr">
      <vt:lpstr>Calibri</vt:lpstr>
      <vt:lpstr>Century Gothic</vt:lpstr>
      <vt:lpstr>Harrington</vt:lpstr>
      <vt:lpstr>Times New Roman</vt:lpstr>
      <vt:lpstr>Wingdings 2</vt:lpstr>
      <vt:lpstr>Quotable</vt:lpstr>
      <vt:lpstr>8. Pihenjünk!</vt:lpstr>
      <vt:lpstr>Pihenjünk! </vt:lpstr>
      <vt:lpstr> Pihenjünk meg!</vt:lpstr>
      <vt:lpstr>Pihenjünk! </vt:lpstr>
      <vt:lpstr>Pihenjünk meg!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Sugar and Spice and all things nice</dc:title>
  <dc:creator>Clair Sanches-Schutte</dc:creator>
  <cp:lastModifiedBy>Bea</cp:lastModifiedBy>
  <cp:revision>29</cp:revision>
  <cp:lastPrinted>2017-05-09T11:10:42Z</cp:lastPrinted>
  <dcterms:created xsi:type="dcterms:W3CDTF">2017-01-16T12:06:56Z</dcterms:created>
  <dcterms:modified xsi:type="dcterms:W3CDTF">2018-01-09T17:57:59Z</dcterms:modified>
</cp:coreProperties>
</file>